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9B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9"/>
  </p:normalViewPr>
  <p:slideViewPr>
    <p:cSldViewPr snapToGrid="0" snapToObjects="1">
      <p:cViewPr>
        <p:scale>
          <a:sx n="130" d="100"/>
          <a:sy n="130" d="100"/>
        </p:scale>
        <p:origin x="-24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035FD0-6714-86E9-0A6A-0E69A0DF3E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F3414CF-365D-597D-F14A-D2395F32C4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61FB78-ACCB-F070-1285-9269CEA67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C0D4-0386-3C4B-BC87-2BAD1688C817}" type="datetimeFigureOut">
              <a:rPr lang="de-DE" smtClean="0"/>
              <a:t>09.01.23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B42513-A772-10C9-2BA2-59629EB5D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73E79C-CD31-FC3E-3B53-979503C09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2189-40B2-0040-BBC0-2AD4FD4481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130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3D39DB-2870-A3EF-119E-1FED11982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B96E26B-C9F3-82C9-82F9-22866F8289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E8C1C2-3F80-C0B2-261E-BE8F50A18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C0D4-0386-3C4B-BC87-2BAD1688C817}" type="datetimeFigureOut">
              <a:rPr lang="de-DE" smtClean="0"/>
              <a:t>09.01.23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3FBE2CD-49B3-8DF7-C29A-549F68890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9DD1C4-8B0F-8B6D-0DD6-8BB969DCC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2189-40B2-0040-BBC0-2AD4FD4481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7674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35E130E-0942-CE6A-E5C5-A11D74751A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D683516-F373-C68C-09BB-721C589124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D039D4-5B09-20A6-B920-7E2199774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C0D4-0386-3C4B-BC87-2BAD1688C817}" type="datetimeFigureOut">
              <a:rPr lang="de-DE" smtClean="0"/>
              <a:t>09.01.23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56C698-75F4-CBA0-8600-1A27ADB53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1BCD69-722B-C827-EF10-DE3A73068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2189-40B2-0040-BBC0-2AD4FD4481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8347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F8438C-C5FB-2E08-B6A8-86140C694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5017203-842B-E30A-5D01-0921388E4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2D3A85D-B122-BAD5-10E9-E138AEA3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C0D4-0386-3C4B-BC87-2BAD1688C817}" type="datetimeFigureOut">
              <a:rPr lang="de-DE" smtClean="0"/>
              <a:t>09.01.23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60BA81-21C0-D862-EFF9-DCEBACE4B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B927087-2812-3D43-9571-5FE3ACC26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2189-40B2-0040-BBC0-2AD4FD4481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9717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7F0B99-B727-5B83-8B8C-5FE60D4F3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269B47C-FACE-BE27-965A-DFD5D6345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808142-E181-EBEE-8F44-D314FE961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C0D4-0386-3C4B-BC87-2BAD1688C817}" type="datetimeFigureOut">
              <a:rPr lang="de-DE" smtClean="0"/>
              <a:t>09.01.23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4BF59B-A868-46A5-4F48-471A81C93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AC82EE-5B2D-15AD-C7E0-52D3A4B40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2189-40B2-0040-BBC0-2AD4FD4481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2968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0DE0D2-6364-85D1-A43A-12F93A82F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5C9EDD-59B8-EA54-B4BE-9A3621FAC8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C9FA522-3F68-CACC-4C12-AEF359F646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6DF9705-C00F-26C5-1C7F-70DC6BDC0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C0D4-0386-3C4B-BC87-2BAD1688C817}" type="datetimeFigureOut">
              <a:rPr lang="de-DE" smtClean="0"/>
              <a:t>09.01.23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08B4358-6BF6-F367-BAF2-1BFFAC37C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2FFFE53-C362-7EA9-A641-A5D68662F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2189-40B2-0040-BBC0-2AD4FD4481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073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D0E2AB-B06C-ECA3-A820-A24ECC5AE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FC86CB3-97A6-DB9F-2B86-1BDAA64F4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67EF218-EE7B-32F9-457C-98065FBC69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8F3A73A-D6B8-C133-59C8-00C9A93F31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68DB0A7-4CC6-230E-BD76-C83B6877A0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38B0184-0C31-EE08-F746-158108ECC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C0D4-0386-3C4B-BC87-2BAD1688C817}" type="datetimeFigureOut">
              <a:rPr lang="de-DE" smtClean="0"/>
              <a:t>09.01.23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3B7AABC-B9A3-B87C-6CF7-C131A47FE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090CA9B-B6F7-F9B3-5741-1D0F5FC77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2189-40B2-0040-BBC0-2AD4FD4481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1930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270F04-070D-83FB-0348-3D3A9B86E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B7A3A85-1E81-C18F-A373-F2359C1FF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C0D4-0386-3C4B-BC87-2BAD1688C817}" type="datetimeFigureOut">
              <a:rPr lang="de-DE" smtClean="0"/>
              <a:t>09.01.23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58D154F-F594-1D69-DB27-B55250FF5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14D06E0-93B2-F951-4F5D-2167F6D5C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2189-40B2-0040-BBC0-2AD4FD4481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6785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A0A618C-1263-7D06-DE6C-5A79EFF52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C0D4-0386-3C4B-BC87-2BAD1688C817}" type="datetimeFigureOut">
              <a:rPr lang="de-DE" smtClean="0"/>
              <a:t>09.01.23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F84B0A8-F773-5C92-6709-7C879E1CD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8AFAA95-24B8-7722-AA2E-CADD99223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2189-40B2-0040-BBC0-2AD4FD4481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2767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6D43CA-EE81-98F0-EE63-F9723943E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C79783-3921-81C2-0B85-107A759A0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23B05E6-B406-1D8A-38CF-4F224459B1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0BAAB4-D70E-35DE-F8A3-C18B26DE3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C0D4-0386-3C4B-BC87-2BAD1688C817}" type="datetimeFigureOut">
              <a:rPr lang="de-DE" smtClean="0"/>
              <a:t>09.01.23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F41D077-7D3B-C4D9-69CA-3AD4E2AB4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B29C8E6-8AD0-3B92-518F-82F0FE690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2189-40B2-0040-BBC0-2AD4FD4481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042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F622EF-C43C-571E-B707-EE3438136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C7A7491-7389-8310-9920-088C2EB413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0ED5DBD-5055-4E97-70CB-C8F39B825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C6CC8D0-F902-FC5A-A9D6-A66B5DF7B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C0D4-0386-3C4B-BC87-2BAD1688C817}" type="datetimeFigureOut">
              <a:rPr lang="de-DE" smtClean="0"/>
              <a:t>09.01.23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CEB09C8-B619-F841-B47B-4D6F301F4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2C86075-90F4-3F37-162F-A169CE7F4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2189-40B2-0040-BBC0-2AD4FD4481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6314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EB3BF52-947A-90B4-B0D3-42B59BA8F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88CD73F-30CC-0EE5-0C8F-6797E2668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BA6E52-A9EE-EE6D-ABBF-1EBEA63066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2C0D4-0386-3C4B-BC87-2BAD1688C817}" type="datetimeFigureOut">
              <a:rPr lang="de-DE" smtClean="0"/>
              <a:t>09.01.23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04DF03-64B1-9973-803F-A1A8CC067B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E26538-191A-CC7B-CA30-A376ED2E95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F2189-40B2-0040-BBC0-2AD4FD4481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0054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5670BFB0-08A4-ED69-128F-36E15BDE285F}"/>
              </a:ext>
            </a:extLst>
          </p:cNvPr>
          <p:cNvSpPr/>
          <p:nvPr/>
        </p:nvSpPr>
        <p:spPr>
          <a:xfrm>
            <a:off x="899885" y="667657"/>
            <a:ext cx="1693368" cy="2761343"/>
          </a:xfrm>
          <a:prstGeom prst="rect">
            <a:avLst/>
          </a:prstGeom>
          <a:solidFill>
            <a:schemeClr val="bg1"/>
          </a:solidFill>
          <a:ln w="38100">
            <a:solidFill>
              <a:srgbClr val="509B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Company Purpose</a:t>
            </a:r>
            <a:endParaRPr lang="de-DE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44016FE-7649-314E-CE1D-259CCD295B3D}"/>
              </a:ext>
            </a:extLst>
          </p:cNvPr>
          <p:cNvSpPr/>
          <p:nvPr/>
        </p:nvSpPr>
        <p:spPr>
          <a:xfrm>
            <a:off x="2593253" y="667657"/>
            <a:ext cx="1693368" cy="2761343"/>
          </a:xfrm>
          <a:prstGeom prst="rect">
            <a:avLst/>
          </a:prstGeom>
          <a:solidFill>
            <a:schemeClr val="bg1"/>
          </a:solidFill>
          <a:ln w="38100">
            <a:solidFill>
              <a:srgbClr val="509B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0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Badging</a:t>
            </a:r>
            <a:r>
              <a:rPr lang="de-DE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Purpose</a:t>
            </a:r>
            <a:endParaRPr lang="de-DE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673F44B7-67FB-149A-5A71-B764E3B446BA}"/>
              </a:ext>
            </a:extLst>
          </p:cNvPr>
          <p:cNvSpPr/>
          <p:nvPr/>
        </p:nvSpPr>
        <p:spPr>
          <a:xfrm>
            <a:off x="4286620" y="667657"/>
            <a:ext cx="1693368" cy="2761343"/>
          </a:xfrm>
          <a:prstGeom prst="rect">
            <a:avLst/>
          </a:prstGeom>
          <a:solidFill>
            <a:schemeClr val="bg1"/>
          </a:solidFill>
          <a:ln w="38100">
            <a:solidFill>
              <a:srgbClr val="509B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Stakeholders</a:t>
            </a:r>
            <a:endParaRPr lang="de-DE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4D1E34DA-0375-4339-8C72-91E8ADDFCD59}"/>
              </a:ext>
            </a:extLst>
          </p:cNvPr>
          <p:cNvSpPr/>
          <p:nvPr/>
        </p:nvSpPr>
        <p:spPr>
          <a:xfrm>
            <a:off x="5979988" y="667657"/>
            <a:ext cx="1693368" cy="2761343"/>
          </a:xfrm>
          <a:prstGeom prst="rect">
            <a:avLst/>
          </a:prstGeom>
          <a:solidFill>
            <a:schemeClr val="bg1"/>
          </a:solidFill>
          <a:ln w="38100">
            <a:solidFill>
              <a:srgbClr val="509B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0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Gains</a:t>
            </a:r>
            <a:r>
              <a:rPr lang="de-DE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de-DE" sz="10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losses</a:t>
            </a:r>
            <a:r>
              <a:rPr lang="de-DE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de-DE" sz="10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impact</a:t>
            </a:r>
            <a:endParaRPr lang="de-DE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CF47C35-1F90-D90C-6F6A-6128F932B8B4}"/>
              </a:ext>
            </a:extLst>
          </p:cNvPr>
          <p:cNvSpPr/>
          <p:nvPr/>
        </p:nvSpPr>
        <p:spPr>
          <a:xfrm>
            <a:off x="7673355" y="667657"/>
            <a:ext cx="1693368" cy="2761343"/>
          </a:xfrm>
          <a:prstGeom prst="rect">
            <a:avLst/>
          </a:prstGeom>
          <a:solidFill>
            <a:schemeClr val="bg1"/>
          </a:solidFill>
          <a:ln w="38100">
            <a:solidFill>
              <a:srgbClr val="509B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KPIs, </a:t>
            </a:r>
            <a:r>
              <a:rPr lang="de-DE" sz="10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Success</a:t>
            </a:r>
            <a:endParaRPr lang="de-DE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E11192C0-5A3E-E2E6-0835-E9E46397D5AE}"/>
              </a:ext>
            </a:extLst>
          </p:cNvPr>
          <p:cNvSpPr/>
          <p:nvPr/>
        </p:nvSpPr>
        <p:spPr>
          <a:xfrm>
            <a:off x="899884" y="3429001"/>
            <a:ext cx="4281715" cy="1563914"/>
          </a:xfrm>
          <a:prstGeom prst="rect">
            <a:avLst/>
          </a:prstGeom>
          <a:solidFill>
            <a:schemeClr val="bg1"/>
          </a:solidFill>
          <a:ln w="38100">
            <a:solidFill>
              <a:srgbClr val="509B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Solution Components</a:t>
            </a:r>
            <a:endParaRPr lang="de-DE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D8A7DD94-5E5D-D4F6-FCF6-34316608FCA0}"/>
              </a:ext>
            </a:extLst>
          </p:cNvPr>
          <p:cNvSpPr/>
          <p:nvPr/>
        </p:nvSpPr>
        <p:spPr>
          <a:xfrm>
            <a:off x="5181600" y="3428999"/>
            <a:ext cx="2104572" cy="1563914"/>
          </a:xfrm>
          <a:prstGeom prst="rect">
            <a:avLst/>
          </a:prstGeom>
          <a:solidFill>
            <a:schemeClr val="bg1"/>
          </a:solidFill>
          <a:ln w="38100">
            <a:solidFill>
              <a:srgbClr val="509B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Core Resources</a:t>
            </a:r>
            <a:endParaRPr lang="de-DE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2F6402C2-04EF-8463-4652-1CECB6443087}"/>
              </a:ext>
            </a:extLst>
          </p:cNvPr>
          <p:cNvSpPr/>
          <p:nvPr/>
        </p:nvSpPr>
        <p:spPr>
          <a:xfrm>
            <a:off x="7286171" y="3428999"/>
            <a:ext cx="2080551" cy="1563914"/>
          </a:xfrm>
          <a:prstGeom prst="rect">
            <a:avLst/>
          </a:prstGeom>
          <a:solidFill>
            <a:schemeClr val="bg1"/>
          </a:solidFill>
          <a:ln w="38100">
            <a:solidFill>
              <a:srgbClr val="509B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0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Risks</a:t>
            </a:r>
            <a:endParaRPr lang="de-DE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7E35AE6B-52B8-6C21-A120-5E5D1913DD49}"/>
              </a:ext>
            </a:extLst>
          </p:cNvPr>
          <p:cNvSpPr/>
          <p:nvPr/>
        </p:nvSpPr>
        <p:spPr>
          <a:xfrm>
            <a:off x="899884" y="4992913"/>
            <a:ext cx="8466838" cy="1563914"/>
          </a:xfrm>
          <a:prstGeom prst="rect">
            <a:avLst/>
          </a:prstGeom>
          <a:solidFill>
            <a:schemeClr val="bg1"/>
          </a:solidFill>
          <a:ln w="38100">
            <a:solidFill>
              <a:srgbClr val="509B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Plan</a:t>
            </a:r>
            <a:endParaRPr lang="de-DE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DE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C60EDCB5-D305-541E-D5A0-9D7399296DA8}"/>
              </a:ext>
            </a:extLst>
          </p:cNvPr>
          <p:cNvSpPr/>
          <p:nvPr/>
        </p:nvSpPr>
        <p:spPr>
          <a:xfrm>
            <a:off x="904479" y="842364"/>
            <a:ext cx="1238619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400" dirty="0" err="1">
                <a:solidFill>
                  <a:srgbClr val="4388BC"/>
                </a:solidFill>
                <a:effectLst/>
                <a:latin typeface="Verdana" panose="020B0604030504040204" pitchFamily="34" charset="0"/>
              </a:rPr>
              <a:t>What</a:t>
            </a:r>
            <a:r>
              <a:rPr lang="de-DE" sz="400" dirty="0">
                <a:solidFill>
                  <a:srgbClr val="4388BC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effectLst/>
                <a:latin typeface="Verdana" panose="020B0604030504040204" pitchFamily="34" charset="0"/>
              </a:rPr>
              <a:t>pain</a:t>
            </a:r>
            <a:r>
              <a:rPr lang="de-DE" sz="400" dirty="0">
                <a:solidFill>
                  <a:srgbClr val="4388BC"/>
                </a:solidFill>
                <a:effectLst/>
                <a:latin typeface="Verdana" panose="020B0604030504040204" pitchFamily="34" charset="0"/>
              </a:rPr>
              <a:t>(s) do </a:t>
            </a:r>
            <a:r>
              <a:rPr lang="de-DE" sz="400" dirty="0" err="1">
                <a:solidFill>
                  <a:srgbClr val="4388BC"/>
                </a:solidFill>
                <a:effectLst/>
                <a:latin typeface="Verdana" panose="020B0604030504040204" pitchFamily="34" charset="0"/>
              </a:rPr>
              <a:t>you</a:t>
            </a:r>
            <a:r>
              <a:rPr lang="de-DE" sz="400" dirty="0">
                <a:solidFill>
                  <a:srgbClr val="4388BC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effectLst/>
                <a:latin typeface="Verdana" panose="020B0604030504040204" pitchFamily="34" charset="0"/>
              </a:rPr>
              <a:t>solve</a:t>
            </a:r>
            <a:r>
              <a:rPr lang="de-DE" sz="400" dirty="0">
                <a:solidFill>
                  <a:srgbClr val="4388BC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effectLst/>
                <a:latin typeface="Verdana" panose="020B0604030504040204" pitchFamily="34" charset="0"/>
              </a:rPr>
              <a:t>for</a:t>
            </a:r>
            <a:r>
              <a:rPr lang="de-DE" sz="400" dirty="0">
                <a:solidFill>
                  <a:srgbClr val="4388BC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effectLst/>
                <a:latin typeface="Verdana" panose="020B0604030504040204" pitchFamily="34" charset="0"/>
              </a:rPr>
              <a:t>your</a:t>
            </a:r>
            <a:r>
              <a:rPr lang="de-DE" sz="400" dirty="0">
                <a:solidFill>
                  <a:srgbClr val="4388BC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effectLst/>
                <a:latin typeface="Verdana" panose="020B0604030504040204" pitchFamily="34" charset="0"/>
              </a:rPr>
              <a:t>users</a:t>
            </a:r>
            <a:r>
              <a:rPr lang="de-DE" sz="400" dirty="0">
                <a:solidFill>
                  <a:srgbClr val="4388BC"/>
                </a:solidFill>
                <a:effectLst/>
                <a:latin typeface="Verdana" panose="020B0604030504040204" pitchFamily="34" charset="0"/>
              </a:rPr>
              <a:t> /</a:t>
            </a:r>
            <a:r>
              <a:rPr lang="de-DE" sz="400" dirty="0" err="1">
                <a:solidFill>
                  <a:srgbClr val="4388BC"/>
                </a:solidFill>
                <a:effectLst/>
                <a:latin typeface="Verdana" panose="020B0604030504040204" pitchFamily="34" charset="0"/>
              </a:rPr>
              <a:t>customers</a:t>
            </a:r>
            <a:r>
              <a:rPr lang="de-DE" sz="400" dirty="0">
                <a:solidFill>
                  <a:srgbClr val="4388BC"/>
                </a:solidFill>
                <a:effectLst/>
                <a:latin typeface="Verdana" panose="020B0604030504040204" pitchFamily="34" charset="0"/>
              </a:rPr>
              <a:t>? </a:t>
            </a:r>
            <a:r>
              <a:rPr lang="de-DE" sz="400" dirty="0" err="1">
                <a:solidFill>
                  <a:srgbClr val="4388BC"/>
                </a:solidFill>
                <a:effectLst/>
                <a:latin typeface="Verdana" panose="020B0604030504040204" pitchFamily="34" charset="0"/>
              </a:rPr>
              <a:t>Why</a:t>
            </a:r>
            <a:r>
              <a:rPr lang="de-DE" sz="400" dirty="0">
                <a:solidFill>
                  <a:srgbClr val="4388BC"/>
                </a:solidFill>
                <a:effectLst/>
                <a:latin typeface="Verdana" panose="020B0604030504040204" pitchFamily="34" charset="0"/>
              </a:rPr>
              <a:t> do </a:t>
            </a:r>
            <a:r>
              <a:rPr lang="de-DE" sz="400" dirty="0" err="1">
                <a:solidFill>
                  <a:srgbClr val="4388BC"/>
                </a:solidFill>
                <a:effectLst/>
                <a:latin typeface="Verdana" panose="020B0604030504040204" pitchFamily="34" charset="0"/>
              </a:rPr>
              <a:t>they</a:t>
            </a:r>
            <a:r>
              <a:rPr lang="de-DE" sz="400" dirty="0">
                <a:solidFill>
                  <a:srgbClr val="4388BC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effectLst/>
                <a:latin typeface="Verdana" panose="020B0604030504040204" pitchFamily="34" charset="0"/>
              </a:rPr>
              <a:t>choose</a:t>
            </a:r>
            <a:r>
              <a:rPr lang="de-DE" sz="400" dirty="0">
                <a:solidFill>
                  <a:srgbClr val="4388BC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effectLst/>
                <a:latin typeface="Verdana" panose="020B0604030504040204" pitchFamily="34" charset="0"/>
              </a:rPr>
              <a:t>you</a:t>
            </a:r>
            <a:r>
              <a:rPr lang="de-DE" sz="400" dirty="0">
                <a:solidFill>
                  <a:srgbClr val="4388BC"/>
                </a:solidFill>
                <a:effectLst/>
                <a:latin typeface="Verdana" panose="020B0604030504040204" pitchFamily="34" charset="0"/>
              </a:rPr>
              <a:t>? 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A8F9C3F4-15A9-E63B-2978-9A07B51ACBF3}"/>
              </a:ext>
            </a:extLst>
          </p:cNvPr>
          <p:cNvSpPr/>
          <p:nvPr/>
        </p:nvSpPr>
        <p:spPr>
          <a:xfrm>
            <a:off x="2601203" y="842364"/>
            <a:ext cx="1238619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Why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do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you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want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Digital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Credentials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?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What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problem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do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you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solve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with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them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? 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7463FFBF-C65A-2821-02B5-BD0CD5F661E7}"/>
              </a:ext>
            </a:extLst>
          </p:cNvPr>
          <p:cNvSpPr/>
          <p:nvPr/>
        </p:nvSpPr>
        <p:spPr>
          <a:xfrm>
            <a:off x="4292833" y="842364"/>
            <a:ext cx="12386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Who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are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your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stakeholders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,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that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are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(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positively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or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negatively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)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affected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by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Digital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Credentials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? 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A1587488-D945-D469-BD3B-C3751EA5471A}"/>
              </a:ext>
            </a:extLst>
          </p:cNvPr>
          <p:cNvSpPr/>
          <p:nvPr/>
        </p:nvSpPr>
        <p:spPr>
          <a:xfrm>
            <a:off x="5989438" y="842364"/>
            <a:ext cx="12386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How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will Digital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Credentials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impact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the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stakeholders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?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positively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and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negatively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-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gains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and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losses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DCF0922C-65FF-728B-015B-868398FEA3A7}"/>
              </a:ext>
            </a:extLst>
          </p:cNvPr>
          <p:cNvSpPr/>
          <p:nvPr/>
        </p:nvSpPr>
        <p:spPr>
          <a:xfrm>
            <a:off x="7684161" y="842364"/>
            <a:ext cx="123861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How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will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you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be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able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to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measure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the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impact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?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What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are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indicators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of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success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? 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Example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: Impact on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learners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through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higher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re-enrollment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54C7787D-38A4-D5CB-56A5-47D4A4C9E1BE}"/>
              </a:ext>
            </a:extLst>
          </p:cNvPr>
          <p:cNvSpPr/>
          <p:nvPr/>
        </p:nvSpPr>
        <p:spPr>
          <a:xfrm>
            <a:off x="899884" y="3599375"/>
            <a:ext cx="355284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What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do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you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need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to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do in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order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to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create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the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gains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? (Think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of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action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steps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needed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, e.g.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communicating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demand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side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,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embedding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in LMS,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creating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designs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for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badges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,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select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first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courses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...) 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24653FCC-B268-4DE5-7966-3D9AD8F65691}"/>
              </a:ext>
            </a:extLst>
          </p:cNvPr>
          <p:cNvSpPr/>
          <p:nvPr/>
        </p:nvSpPr>
        <p:spPr>
          <a:xfrm>
            <a:off x="5193973" y="3613160"/>
            <a:ext cx="2011109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Money,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people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,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technology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,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partners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, time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commitment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,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infrastructure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06095C42-09DD-75BE-71BA-F8EDCDF88AD1}"/>
              </a:ext>
            </a:extLst>
          </p:cNvPr>
          <p:cNvSpPr/>
          <p:nvPr/>
        </p:nvSpPr>
        <p:spPr>
          <a:xfrm>
            <a:off x="7302512" y="3608565"/>
            <a:ext cx="2011109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Risks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-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what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could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go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wrong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? Who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of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the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stakeholders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would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fight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or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change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it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? 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39D243FE-EA2F-64F4-2DE5-1D929EB8F820}"/>
              </a:ext>
            </a:extLst>
          </p:cNvPr>
          <p:cNvSpPr/>
          <p:nvPr/>
        </p:nvSpPr>
        <p:spPr>
          <a:xfrm>
            <a:off x="899884" y="5240416"/>
            <a:ext cx="355284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Flowchart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concerning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-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where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do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you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start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?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What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comes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next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? And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next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? Try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to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make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a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small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project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plan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with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a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clearly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formulated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</a:t>
            </a:r>
            <a:r>
              <a:rPr lang="de-DE" sz="400" dirty="0" err="1">
                <a:solidFill>
                  <a:srgbClr val="4388BC"/>
                </a:solidFill>
                <a:latin typeface="Verdana" panose="020B0604030504040204" pitchFamily="34" charset="0"/>
              </a:rPr>
              <a:t>goal</a:t>
            </a:r>
            <a:r>
              <a:rPr lang="de-DE" sz="400" dirty="0">
                <a:solidFill>
                  <a:srgbClr val="4388BC"/>
                </a:solidFill>
                <a:latin typeface="Verdana" panose="020B0604030504040204" pitchFamily="34" charset="0"/>
              </a:rPr>
              <a:t> (e.g. "MVP") 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CC4B45A9-6EE0-6305-0A7C-A052126BDA2F}"/>
              </a:ext>
            </a:extLst>
          </p:cNvPr>
          <p:cNvSpPr/>
          <p:nvPr/>
        </p:nvSpPr>
        <p:spPr>
          <a:xfrm>
            <a:off x="791822" y="6635051"/>
            <a:ext cx="6096000" cy="1692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500" dirty="0">
                <a:solidFill>
                  <a:srgbClr val="4388BC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© </a:t>
            </a:r>
            <a:r>
              <a:rPr lang="de-DE" sz="500" dirty="0" err="1">
                <a:solidFill>
                  <a:srgbClr val="4388BC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BadgEurope</a:t>
            </a:r>
            <a:r>
              <a:rPr lang="de-DE" sz="500" dirty="0">
                <a:solidFill>
                  <a:srgbClr val="4388BC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/ </a:t>
            </a:r>
            <a:r>
              <a:rPr lang="de-DE" sz="500" dirty="0" err="1">
                <a:solidFill>
                  <a:srgbClr val="4388BC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relevantive</a:t>
            </a:r>
            <a:r>
              <a:rPr lang="de-DE" sz="500" dirty="0">
                <a:solidFill>
                  <a:srgbClr val="4388BC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GmbH. Can </a:t>
            </a:r>
            <a:r>
              <a:rPr lang="de-DE" sz="500" dirty="0" err="1">
                <a:solidFill>
                  <a:srgbClr val="4388BC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</a:t>
            </a:r>
            <a:r>
              <a:rPr lang="de-DE" sz="500" dirty="0">
                <a:solidFill>
                  <a:srgbClr val="4388BC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sz="500" dirty="0" err="1">
                <a:solidFill>
                  <a:srgbClr val="4388BC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used</a:t>
            </a:r>
            <a:r>
              <a:rPr lang="de-DE" sz="500" dirty="0">
                <a:solidFill>
                  <a:srgbClr val="4388BC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sz="500" dirty="0" err="1">
                <a:solidFill>
                  <a:srgbClr val="4388BC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according</a:t>
            </a:r>
            <a:r>
              <a:rPr lang="de-DE" sz="500" dirty="0">
                <a:solidFill>
                  <a:srgbClr val="4388BC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sz="500" dirty="0" err="1">
                <a:solidFill>
                  <a:srgbClr val="4388BC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</a:t>
            </a:r>
            <a:r>
              <a:rPr lang="de-DE" sz="500" dirty="0">
                <a:solidFill>
                  <a:srgbClr val="4388BC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CC BY-SA 4.0 </a:t>
            </a: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BA72D970-E71A-1AA2-1FB7-8BE944925B0B}"/>
              </a:ext>
            </a:extLst>
          </p:cNvPr>
          <p:cNvSpPr/>
          <p:nvPr/>
        </p:nvSpPr>
        <p:spPr>
          <a:xfrm>
            <a:off x="787139" y="178637"/>
            <a:ext cx="792424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b="1" dirty="0" err="1">
                <a:effectLst/>
                <a:latin typeface="Verdana" panose="020B0604030504040204" pitchFamily="34" charset="0"/>
              </a:rPr>
              <a:t>BadgeCanvas</a:t>
            </a:r>
            <a:r>
              <a:rPr lang="de-DE" sz="1600" dirty="0">
                <a:effectLst/>
                <a:latin typeface="Verdana" panose="020B0604030504040204" pitchFamily="34" charset="0"/>
              </a:rPr>
              <a:t> – </a:t>
            </a:r>
            <a:r>
              <a:rPr lang="de-DE" sz="1600" dirty="0" err="1">
                <a:effectLst/>
                <a:latin typeface="Verdana" panose="020B0604030504040204" pitchFamily="34" charset="0"/>
              </a:rPr>
              <a:t>Kickstarting</a:t>
            </a:r>
            <a:r>
              <a:rPr lang="de-DE" sz="1600" dirty="0">
                <a:effectLst/>
                <a:latin typeface="Verdana" panose="020B0604030504040204" pitchFamily="34" charset="0"/>
              </a:rPr>
              <a:t> </a:t>
            </a:r>
            <a:r>
              <a:rPr lang="de-DE" sz="1600" dirty="0" err="1">
                <a:effectLst/>
                <a:latin typeface="Verdana" panose="020B0604030504040204" pitchFamily="34" charset="0"/>
              </a:rPr>
              <a:t>your</a:t>
            </a:r>
            <a:r>
              <a:rPr lang="de-DE" sz="1600" dirty="0">
                <a:effectLst/>
                <a:latin typeface="Verdana" panose="020B0604030504040204" pitchFamily="34" charset="0"/>
              </a:rPr>
              <a:t> Digital </a:t>
            </a:r>
            <a:r>
              <a:rPr lang="de-DE" sz="1600" dirty="0" err="1">
                <a:effectLst/>
                <a:latin typeface="Verdana" panose="020B0604030504040204" pitchFamily="34" charset="0"/>
              </a:rPr>
              <a:t>Credentialling</a:t>
            </a:r>
            <a:r>
              <a:rPr lang="de-DE" sz="1600" dirty="0">
                <a:effectLst/>
                <a:latin typeface="Verdana" panose="020B0604030504040204" pitchFamily="34" charset="0"/>
              </a:rPr>
              <a:t> </a:t>
            </a:r>
            <a:r>
              <a:rPr lang="de-DE" sz="1600" dirty="0" err="1">
                <a:effectLst/>
                <a:latin typeface="Verdana" panose="020B0604030504040204" pitchFamily="34" charset="0"/>
              </a:rPr>
              <a:t>project</a:t>
            </a:r>
            <a:endParaRPr lang="de-DE" sz="1600" dirty="0">
              <a:effectLst/>
              <a:latin typeface="Verdana" panose="020B0604030504040204" pitchFamily="34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0A2545BC-51F7-77E4-917C-BC117867F652}"/>
              </a:ext>
            </a:extLst>
          </p:cNvPr>
          <p:cNvSpPr txBox="1"/>
          <p:nvPr/>
        </p:nvSpPr>
        <p:spPr>
          <a:xfrm>
            <a:off x="8129624" y="285291"/>
            <a:ext cx="13276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Date: _________</a:t>
            </a:r>
          </a:p>
        </p:txBody>
      </p:sp>
    </p:spTree>
    <p:extLst>
      <p:ext uri="{BB962C8B-B14F-4D97-AF65-F5344CB8AC3E}">
        <p14:creationId xmlns:p14="http://schemas.microsoft.com/office/powerpoint/2010/main" val="1665396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</Words>
  <Application>Microsoft Macintosh PowerPoint</Application>
  <PresentationFormat>Breitbild</PresentationFormat>
  <Paragraphs>21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Janus Liquidus</dc:creator>
  <cp:lastModifiedBy>Janus Liquidus</cp:lastModifiedBy>
  <cp:revision>3</cp:revision>
  <dcterms:created xsi:type="dcterms:W3CDTF">2023-01-09T01:34:31Z</dcterms:created>
  <dcterms:modified xsi:type="dcterms:W3CDTF">2023-01-09T02:13:26Z</dcterms:modified>
</cp:coreProperties>
</file>